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1" r:id="rId5"/>
    <p:sldId id="262" r:id="rId6"/>
    <p:sldId id="263" r:id="rId7"/>
    <p:sldId id="264" r:id="rId8"/>
    <p:sldId id="270" r:id="rId9"/>
    <p:sldId id="265" r:id="rId10"/>
    <p:sldId id="271" r:id="rId11"/>
    <p:sldId id="266" r:id="rId12"/>
    <p:sldId id="267" r:id="rId13"/>
    <p:sldId id="268" r:id="rId14"/>
    <p:sldId id="269"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6874C-0361-40CE-BDBE-B7CDA24F0288}" type="datetimeFigureOut">
              <a:rPr lang="en-US" smtClean="0"/>
              <a:pPr/>
              <a:t>5/7/2015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BA28DC-2BC5-4CAF-879F-07DC7EE55AF7}" type="slidenum">
              <a:rPr lang="en-US" smtClean="0"/>
              <a:pPr/>
              <a:t>‹#›</a:t>
            </a:fld>
            <a:endParaRPr lang="en-US"/>
          </a:p>
        </p:txBody>
      </p:sp>
    </p:spTree>
    <p:extLst>
      <p:ext uri="{BB962C8B-B14F-4D97-AF65-F5344CB8AC3E}">
        <p14:creationId xmlns:p14="http://schemas.microsoft.com/office/powerpoint/2010/main" val="295511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Slide Number Placeholder 3"/>
          <p:cNvSpPr>
            <a:spLocks noGrp="1"/>
          </p:cNvSpPr>
          <p:nvPr>
            <p:ph type="sldNum" sz="quarter" idx="5"/>
          </p:nvPr>
        </p:nvSpPr>
        <p:spPr>
          <a:noFill/>
        </p:spPr>
        <p:txBody>
          <a:bodyPr/>
          <a:lstStyle/>
          <a:p>
            <a:fld id="{0C554712-1E6D-4A6B-801F-6F3926C233BE}" type="slidenum">
              <a:rPr lang="en-US"/>
              <a:pPr/>
              <a:t>2</a:t>
            </a:fld>
            <a:endParaRPr lang="en-US"/>
          </a:p>
        </p:txBody>
      </p:sp>
    </p:spTree>
    <p:extLst>
      <p:ext uri="{BB962C8B-B14F-4D97-AF65-F5344CB8AC3E}">
        <p14:creationId xmlns:p14="http://schemas.microsoft.com/office/powerpoint/2010/main" val="275874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Slide Number Placeholder 3"/>
          <p:cNvSpPr>
            <a:spLocks noGrp="1"/>
          </p:cNvSpPr>
          <p:nvPr>
            <p:ph type="sldNum" sz="quarter" idx="5"/>
          </p:nvPr>
        </p:nvSpPr>
        <p:spPr>
          <a:noFill/>
        </p:spPr>
        <p:txBody>
          <a:bodyPr/>
          <a:lstStyle/>
          <a:p>
            <a:fld id="{F23042DA-BDE1-431F-AE7A-F3694A188D2D}" type="slidenum">
              <a:rPr lang="en-US"/>
              <a:pPr/>
              <a:t>13</a:t>
            </a:fld>
            <a:endParaRPr lang="en-US"/>
          </a:p>
        </p:txBody>
      </p:sp>
    </p:spTree>
    <p:extLst>
      <p:ext uri="{BB962C8B-B14F-4D97-AF65-F5344CB8AC3E}">
        <p14:creationId xmlns:p14="http://schemas.microsoft.com/office/powerpoint/2010/main" val="2972590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Slide Number Placeholder 3"/>
          <p:cNvSpPr>
            <a:spLocks noGrp="1"/>
          </p:cNvSpPr>
          <p:nvPr>
            <p:ph type="sldNum" sz="quarter" idx="5"/>
          </p:nvPr>
        </p:nvSpPr>
        <p:spPr>
          <a:noFill/>
        </p:spPr>
        <p:txBody>
          <a:bodyPr/>
          <a:lstStyle/>
          <a:p>
            <a:fld id="{2B29099B-08A7-4848-8ED0-485B154DAA6F}" type="slidenum">
              <a:rPr lang="en-US"/>
              <a:pPr/>
              <a:t>14</a:t>
            </a:fld>
            <a:endParaRPr lang="en-US"/>
          </a:p>
        </p:txBody>
      </p:sp>
    </p:spTree>
    <p:extLst>
      <p:ext uri="{BB962C8B-B14F-4D97-AF65-F5344CB8AC3E}">
        <p14:creationId xmlns:p14="http://schemas.microsoft.com/office/powerpoint/2010/main" val="258108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10242" name="Slide Number Placeholder 3"/>
          <p:cNvSpPr>
            <a:spLocks noGrp="1"/>
          </p:cNvSpPr>
          <p:nvPr>
            <p:ph type="sldNum" sz="quarter" idx="5"/>
          </p:nvPr>
        </p:nvSpPr>
        <p:spPr>
          <a:noFill/>
        </p:spPr>
        <p:txBody>
          <a:bodyPr/>
          <a:lstStyle/>
          <a:p>
            <a:fld id="{D2721EB8-F13E-4D18-9218-F6902BC03EAE}" type="slidenum">
              <a:rPr lang="en-US"/>
              <a:pPr/>
              <a:t>3</a:t>
            </a:fld>
            <a:endParaRPr lang="en-US"/>
          </a:p>
        </p:txBody>
      </p:sp>
    </p:spTree>
    <p:extLst>
      <p:ext uri="{BB962C8B-B14F-4D97-AF65-F5344CB8AC3E}">
        <p14:creationId xmlns:p14="http://schemas.microsoft.com/office/powerpoint/2010/main" val="111557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p:spPr>
      </p:sp>
      <p:sp>
        <p:nvSpPr>
          <p:cNvPr id="14338" name="Slide Number Placeholder 3"/>
          <p:cNvSpPr>
            <a:spLocks noGrp="1"/>
          </p:cNvSpPr>
          <p:nvPr>
            <p:ph type="sldNum" sz="quarter" idx="5"/>
          </p:nvPr>
        </p:nvSpPr>
        <p:spPr>
          <a:noFill/>
        </p:spPr>
        <p:txBody>
          <a:bodyPr/>
          <a:lstStyle/>
          <a:p>
            <a:fld id="{014D74FE-559A-4488-8B5E-0B5226BD6E56}" type="slidenum">
              <a:rPr lang="en-US"/>
              <a:pPr/>
              <a:t>4</a:t>
            </a:fld>
            <a:endParaRPr lang="en-US"/>
          </a:p>
        </p:txBody>
      </p:sp>
    </p:spTree>
    <p:extLst>
      <p:ext uri="{BB962C8B-B14F-4D97-AF65-F5344CB8AC3E}">
        <p14:creationId xmlns:p14="http://schemas.microsoft.com/office/powerpoint/2010/main" val="113822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Slide Number Placeholder 3"/>
          <p:cNvSpPr>
            <a:spLocks noGrp="1"/>
          </p:cNvSpPr>
          <p:nvPr>
            <p:ph type="sldNum" sz="quarter" idx="5"/>
          </p:nvPr>
        </p:nvSpPr>
        <p:spPr>
          <a:noFill/>
        </p:spPr>
        <p:txBody>
          <a:bodyPr/>
          <a:lstStyle/>
          <a:p>
            <a:fld id="{6AFE7657-959B-4D1A-B1E1-468F128DFE0B}" type="slidenum">
              <a:rPr lang="en-US"/>
              <a:pPr/>
              <a:t>5</a:t>
            </a:fld>
            <a:endParaRPr lang="en-US"/>
          </a:p>
        </p:txBody>
      </p:sp>
    </p:spTree>
    <p:extLst>
      <p:ext uri="{BB962C8B-B14F-4D97-AF65-F5344CB8AC3E}">
        <p14:creationId xmlns:p14="http://schemas.microsoft.com/office/powerpoint/2010/main" val="46211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Slide Number Placeholder 3"/>
          <p:cNvSpPr>
            <a:spLocks noGrp="1"/>
          </p:cNvSpPr>
          <p:nvPr>
            <p:ph type="sldNum" sz="quarter" idx="5"/>
          </p:nvPr>
        </p:nvSpPr>
        <p:spPr>
          <a:noFill/>
        </p:spPr>
        <p:txBody>
          <a:bodyPr/>
          <a:lstStyle/>
          <a:p>
            <a:fld id="{005DB381-C914-47AF-A18E-8C55B8470F5A}" type="slidenum">
              <a:rPr lang="en-US"/>
              <a:pPr/>
              <a:t>6</a:t>
            </a:fld>
            <a:endParaRPr lang="en-US"/>
          </a:p>
        </p:txBody>
      </p:sp>
    </p:spTree>
    <p:extLst>
      <p:ext uri="{BB962C8B-B14F-4D97-AF65-F5344CB8AC3E}">
        <p14:creationId xmlns:p14="http://schemas.microsoft.com/office/powerpoint/2010/main" val="143271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Slide Number Placeholder 3"/>
          <p:cNvSpPr>
            <a:spLocks noGrp="1"/>
          </p:cNvSpPr>
          <p:nvPr>
            <p:ph type="sldNum" sz="quarter" idx="5"/>
          </p:nvPr>
        </p:nvSpPr>
        <p:spPr>
          <a:noFill/>
        </p:spPr>
        <p:txBody>
          <a:bodyPr/>
          <a:lstStyle/>
          <a:p>
            <a:fld id="{C73B8722-A3E5-462B-B799-9C98348CA8DC}" type="slidenum">
              <a:rPr lang="en-US"/>
              <a:pPr/>
              <a:t>7</a:t>
            </a:fld>
            <a:endParaRPr lang="en-US"/>
          </a:p>
        </p:txBody>
      </p:sp>
    </p:spTree>
    <p:extLst>
      <p:ext uri="{BB962C8B-B14F-4D97-AF65-F5344CB8AC3E}">
        <p14:creationId xmlns:p14="http://schemas.microsoft.com/office/powerpoint/2010/main" val="376247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Slide Number Placeholder 3"/>
          <p:cNvSpPr>
            <a:spLocks noGrp="1"/>
          </p:cNvSpPr>
          <p:nvPr>
            <p:ph type="sldNum" sz="quarter" idx="5"/>
          </p:nvPr>
        </p:nvSpPr>
        <p:spPr>
          <a:noFill/>
        </p:spPr>
        <p:txBody>
          <a:bodyPr/>
          <a:lstStyle/>
          <a:p>
            <a:fld id="{F384230F-C05A-4742-B1D5-60BAF631DEA5}" type="slidenum">
              <a:rPr lang="en-US"/>
              <a:pPr/>
              <a:t>9</a:t>
            </a:fld>
            <a:endParaRPr lang="en-US"/>
          </a:p>
        </p:txBody>
      </p:sp>
    </p:spTree>
    <p:extLst>
      <p:ext uri="{BB962C8B-B14F-4D97-AF65-F5344CB8AC3E}">
        <p14:creationId xmlns:p14="http://schemas.microsoft.com/office/powerpoint/2010/main" val="388645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Slide Number Placeholder 3"/>
          <p:cNvSpPr>
            <a:spLocks noGrp="1"/>
          </p:cNvSpPr>
          <p:nvPr>
            <p:ph type="sldNum" sz="quarter" idx="5"/>
          </p:nvPr>
        </p:nvSpPr>
        <p:spPr>
          <a:noFill/>
        </p:spPr>
        <p:txBody>
          <a:bodyPr/>
          <a:lstStyle/>
          <a:p>
            <a:fld id="{70BDFA46-C40C-459F-B1BF-ECE1BBB10CEF}" type="slidenum">
              <a:rPr lang="en-US"/>
              <a:pPr/>
              <a:t>11</a:t>
            </a:fld>
            <a:endParaRPr lang="en-US"/>
          </a:p>
        </p:txBody>
      </p:sp>
    </p:spTree>
    <p:extLst>
      <p:ext uri="{BB962C8B-B14F-4D97-AF65-F5344CB8AC3E}">
        <p14:creationId xmlns:p14="http://schemas.microsoft.com/office/powerpoint/2010/main" val="321364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Slide Number Placeholder 3"/>
          <p:cNvSpPr>
            <a:spLocks noGrp="1"/>
          </p:cNvSpPr>
          <p:nvPr>
            <p:ph type="sldNum" sz="quarter" idx="5"/>
          </p:nvPr>
        </p:nvSpPr>
        <p:spPr>
          <a:noFill/>
        </p:spPr>
        <p:txBody>
          <a:bodyPr/>
          <a:lstStyle/>
          <a:p>
            <a:fld id="{A1FC5E3E-F4F9-4D01-A8E4-AA0ED23C19D9}" type="slidenum">
              <a:rPr lang="en-US"/>
              <a:pPr/>
              <a:t>12</a:t>
            </a:fld>
            <a:endParaRPr lang="en-US"/>
          </a:p>
        </p:txBody>
      </p:sp>
    </p:spTree>
    <p:extLst>
      <p:ext uri="{BB962C8B-B14F-4D97-AF65-F5344CB8AC3E}">
        <p14:creationId xmlns:p14="http://schemas.microsoft.com/office/powerpoint/2010/main" val="3145733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297F9C-6395-4DE3-A025-AD6221B04576}"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330AE-1C7F-44BC-9A12-7D383BEF87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97F9C-6395-4DE3-A025-AD6221B04576}"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330AE-1C7F-44BC-9A12-7D383BEF87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97F9C-6395-4DE3-A025-AD6221B04576}"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330AE-1C7F-44BC-9A12-7D383BEF87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97F9C-6395-4DE3-A025-AD6221B04576}"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330AE-1C7F-44BC-9A12-7D383BEF87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297F9C-6395-4DE3-A025-AD6221B04576}"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330AE-1C7F-44BC-9A12-7D383BEF87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297F9C-6395-4DE3-A025-AD6221B04576}"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330AE-1C7F-44BC-9A12-7D383BEF87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297F9C-6395-4DE3-A025-AD6221B04576}" type="datetimeFigureOut">
              <a:rPr lang="en-US" smtClean="0"/>
              <a:pPr/>
              <a:t>5/7/2015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7330AE-1C7F-44BC-9A12-7D383BEF87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297F9C-6395-4DE3-A025-AD6221B04576}" type="datetimeFigureOut">
              <a:rPr lang="en-US" smtClean="0"/>
              <a:pPr/>
              <a:t>5/7/2015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7330AE-1C7F-44BC-9A12-7D383BEF87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97F9C-6395-4DE3-A025-AD6221B04576}" type="datetimeFigureOut">
              <a:rPr lang="en-US" smtClean="0"/>
              <a:pPr/>
              <a:t>5/7/2015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7330AE-1C7F-44BC-9A12-7D383BEF87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97F9C-6395-4DE3-A025-AD6221B04576}"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330AE-1C7F-44BC-9A12-7D383BEF87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97F9C-6395-4DE3-A025-AD6221B04576}"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330AE-1C7F-44BC-9A12-7D383BEF87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97F9C-6395-4DE3-A025-AD6221B04576}" type="datetimeFigureOut">
              <a:rPr lang="en-US" smtClean="0"/>
              <a:pPr/>
              <a:t>5/7/2015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330AE-1C7F-44BC-9A12-7D383BEF87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381000" y="533400"/>
            <a:ext cx="7772400"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sz="2800" dirty="0" smtClean="0">
                <a:solidFill>
                  <a:srgbClr val="000000"/>
                </a:solidFill>
                <a:latin typeface="Verdana" charset="0"/>
              </a:rPr>
              <a:t>End and Impact of the Vietnam War</a:t>
            </a:r>
            <a:br>
              <a:rPr lang="en-US" sz="2800" dirty="0" smtClean="0">
                <a:solidFill>
                  <a:srgbClr val="000000"/>
                </a:solidFill>
                <a:latin typeface="Verdana" charset="0"/>
              </a:rPr>
            </a:br>
            <a:r>
              <a:rPr lang="en-US" sz="2800" dirty="0" smtClean="0">
                <a:solidFill>
                  <a:srgbClr val="000000"/>
                </a:solidFill>
                <a:latin typeface="Verdana" charset="0"/>
              </a:rPr>
              <a:t>22-4</a:t>
            </a:r>
          </a:p>
        </p:txBody>
      </p:sp>
      <p:pic>
        <p:nvPicPr>
          <p:cNvPr id="4098" name="Picture 4" descr="ch29_charts_hsus_se_p1001"/>
          <p:cNvPicPr>
            <a:picLocks noChangeAspect="1" noChangeArrowheads="1"/>
          </p:cNvPicPr>
          <p:nvPr/>
        </p:nvPicPr>
        <p:blipFill>
          <a:blip r:embed="rId2" cstate="print"/>
          <a:srcRect/>
          <a:stretch>
            <a:fillRect/>
          </a:stretch>
        </p:blipFill>
        <p:spPr bwMode="auto">
          <a:xfrm>
            <a:off x="2209800" y="2895600"/>
            <a:ext cx="4572000" cy="301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981200" y="609600"/>
            <a:ext cx="4800600" cy="53799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p:cNvSpPr>
            <a:spLocks noChangeArrowheads="1"/>
          </p:cNvSpPr>
          <p:nvPr/>
        </p:nvSpPr>
        <p:spPr bwMode="auto">
          <a:xfrm>
            <a:off x="533400" y="2667000"/>
            <a:ext cx="7772400" cy="3048000"/>
          </a:xfrm>
          <a:prstGeom prst="roundRect">
            <a:avLst>
              <a:gd name="adj" fmla="val 16667"/>
            </a:avLst>
          </a:prstGeom>
          <a:gradFill rotWithShape="1">
            <a:gsLst>
              <a:gs pos="0">
                <a:srgbClr val="CDCDFF">
                  <a:alpha val="62000"/>
                </a:srgbClr>
              </a:gs>
              <a:gs pos="100000">
                <a:schemeClr val="bg1"/>
              </a:gs>
            </a:gsLst>
            <a:lin ang="5400000" scaled="1"/>
          </a:gradFill>
          <a:ln w="9525">
            <a:solidFill>
              <a:schemeClr val="accent2"/>
            </a:solidFill>
            <a:round/>
            <a:headEnd/>
            <a:tailEnd/>
          </a:ln>
          <a:effectLst>
            <a:outerShdw blurRad="63500" dist="53882" dir="2700000" algn="ctr" rotWithShape="0">
              <a:srgbClr val="ADC793">
                <a:alpha val="46001"/>
              </a:srgbClr>
            </a:outerShdw>
          </a:effectLst>
        </p:spPr>
        <p:txBody>
          <a:bodyPr wrap="none" anchor="ctr"/>
          <a:lstStyle/>
          <a:p>
            <a:pPr algn="ctr">
              <a:defRPr/>
            </a:pPr>
            <a:endParaRPr lang="en-US">
              <a:solidFill>
                <a:srgbClr val="FFFFFF"/>
              </a:solidFill>
              <a:latin typeface="Arial" charset="0"/>
              <a:ea typeface="ＭＳ Ｐゴシック" charset="0"/>
              <a:cs typeface="Arial" charset="0"/>
            </a:endParaRPr>
          </a:p>
        </p:txBody>
      </p:sp>
      <p:sp>
        <p:nvSpPr>
          <p:cNvPr id="23554" name="Rectangle 29"/>
          <p:cNvSpPr>
            <a:spLocks noChangeArrowheads="1"/>
          </p:cNvSpPr>
          <p:nvPr/>
        </p:nvSpPr>
        <p:spPr bwMode="auto">
          <a:xfrm>
            <a:off x="762000" y="1371600"/>
            <a:ext cx="8229600" cy="762000"/>
          </a:xfrm>
          <a:prstGeom prst="rect">
            <a:avLst/>
          </a:prstGeom>
          <a:noFill/>
          <a:ln w="9525">
            <a:noFill/>
            <a:miter lim="800000"/>
            <a:headEnd/>
            <a:tailEnd/>
          </a:ln>
        </p:spPr>
        <p:txBody>
          <a:bodyPr>
            <a:spAutoFit/>
          </a:bodyPr>
          <a:lstStyle/>
          <a:p>
            <a:r>
              <a:rPr lang="en-US" b="1">
                <a:latin typeface="Verdana" pitchFamily="34" charset="0"/>
              </a:rPr>
              <a:t>The publication of the </a:t>
            </a:r>
            <a:r>
              <a:rPr lang="en-US" b="1">
                <a:solidFill>
                  <a:srgbClr val="FF0000"/>
                </a:solidFill>
                <a:latin typeface="Verdana" pitchFamily="34" charset="0"/>
              </a:rPr>
              <a:t>Pentagon Papers</a:t>
            </a:r>
            <a:r>
              <a:rPr lang="en-US" b="1">
                <a:latin typeface="Verdana" pitchFamily="34" charset="0"/>
              </a:rPr>
              <a:t> further shocked the nation.</a:t>
            </a:r>
          </a:p>
        </p:txBody>
      </p:sp>
      <p:sp>
        <p:nvSpPr>
          <p:cNvPr id="23555" name="Text Box 3"/>
          <p:cNvSpPr txBox="1">
            <a:spLocks noChangeArrowheads="1"/>
          </p:cNvSpPr>
          <p:nvPr/>
        </p:nvSpPr>
        <p:spPr bwMode="auto">
          <a:xfrm>
            <a:off x="838200" y="2895600"/>
            <a:ext cx="7315200" cy="2605088"/>
          </a:xfrm>
          <a:prstGeom prst="rect">
            <a:avLst/>
          </a:prstGeom>
          <a:noFill/>
          <a:ln w="9525">
            <a:noFill/>
            <a:miter lim="800000"/>
            <a:headEnd/>
            <a:tailEnd/>
          </a:ln>
        </p:spPr>
        <p:txBody>
          <a:bodyPr>
            <a:spAutoFit/>
          </a:bodyPr>
          <a:lstStyle/>
          <a:p>
            <a:r>
              <a:rPr lang="en-US">
                <a:latin typeface="Verdana" pitchFamily="34" charset="0"/>
              </a:rPr>
              <a:t>The report revealed that </a:t>
            </a:r>
            <a:r>
              <a:rPr lang="en-US">
                <a:solidFill>
                  <a:srgbClr val="0033CC"/>
                </a:solidFill>
                <a:latin typeface="Verdana" pitchFamily="34" charset="0"/>
              </a:rPr>
              <a:t>American leaders had lied to Congress and failed to inform the public fully</a:t>
            </a:r>
            <a:r>
              <a:rPr lang="en-US">
                <a:latin typeface="Verdana" pitchFamily="34" charset="0"/>
              </a:rPr>
              <a:t> about the American involvement in Vietnam.</a:t>
            </a:r>
          </a:p>
          <a:p>
            <a:pPr>
              <a:spcBef>
                <a:spcPct val="50000"/>
              </a:spcBef>
            </a:pPr>
            <a:r>
              <a:rPr lang="en-US">
                <a:latin typeface="Verdana" pitchFamily="34" charset="0"/>
              </a:rPr>
              <a:t/>
            </a:r>
            <a:br>
              <a:rPr lang="en-US">
                <a:latin typeface="Verdana" pitchFamily="34" charset="0"/>
              </a:rPr>
            </a:br>
            <a:r>
              <a:rPr lang="en-US">
                <a:latin typeface="Verdana" pitchFamily="34" charset="0"/>
              </a:rPr>
              <a:t>Nixon tried to stop publication of the Pentagon Papers, but </a:t>
            </a:r>
            <a:r>
              <a:rPr lang="en-US" i="1">
                <a:latin typeface="Verdana" pitchFamily="34" charset="0"/>
              </a:rPr>
              <a:t>The New York Times</a:t>
            </a:r>
            <a:r>
              <a:rPr lang="en-US">
                <a:latin typeface="Verdana" pitchFamily="34" charset="0"/>
              </a:rPr>
              <a:t> published the report in 1971.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876300" y="1447800"/>
            <a:ext cx="7391400" cy="1066800"/>
          </a:xfrm>
          <a:prstGeom prst="roundRect">
            <a:avLst>
              <a:gd name="adj" fmla="val 16667"/>
            </a:avLst>
          </a:prstGeom>
          <a:gradFill rotWithShape="1">
            <a:gsLst>
              <a:gs pos="0">
                <a:srgbClr val="CDCDFF">
                  <a:alpha val="62000"/>
                </a:srgbClr>
              </a:gs>
              <a:gs pos="100000">
                <a:schemeClr val="bg1"/>
              </a:gs>
            </a:gsLst>
            <a:lin ang="5400000" scaled="1"/>
          </a:gradFill>
          <a:ln w="9525">
            <a:solidFill>
              <a:schemeClr val="accent2"/>
            </a:solidFill>
            <a:round/>
            <a:headEnd/>
            <a:tailEnd/>
          </a:ln>
          <a:effectLst>
            <a:outerShdw dist="53882" dir="2700000" algn="ctr" rotWithShape="0">
              <a:srgbClr val="ADC793">
                <a:alpha val="46001"/>
              </a:srgbClr>
            </a:outerShdw>
          </a:effectLst>
        </p:spPr>
        <p:txBody>
          <a:bodyPr wrap="none" anchor="ctr"/>
          <a:lstStyle/>
          <a:p>
            <a:pPr algn="ctr">
              <a:defRPr/>
            </a:pPr>
            <a:endParaRPr lang="en-US">
              <a:solidFill>
                <a:schemeClr val="lt1"/>
              </a:solidFill>
              <a:latin typeface="+mn-lt"/>
              <a:ea typeface="+mn-ea"/>
            </a:endParaRPr>
          </a:p>
        </p:txBody>
      </p:sp>
      <p:sp>
        <p:nvSpPr>
          <p:cNvPr id="4" name="TextBox 3"/>
          <p:cNvSpPr txBox="1">
            <a:spLocks noChangeArrowheads="1"/>
          </p:cNvSpPr>
          <p:nvPr/>
        </p:nvSpPr>
        <p:spPr bwMode="auto">
          <a:xfrm>
            <a:off x="1143000" y="2714625"/>
            <a:ext cx="7239000" cy="3409950"/>
          </a:xfrm>
          <a:prstGeom prst="rect">
            <a:avLst/>
          </a:prstGeom>
          <a:noFill/>
          <a:ln w="9525">
            <a:noFill/>
            <a:miter lim="800000"/>
            <a:headEnd/>
            <a:tailEnd/>
          </a:ln>
        </p:spPr>
        <p:txBody>
          <a:bodyPr>
            <a:spAutoFit/>
          </a:bodyPr>
          <a:lstStyle/>
          <a:p>
            <a:pPr marL="236538" indent="-236538">
              <a:spcAft>
                <a:spcPct val="60000"/>
              </a:spcAft>
              <a:buSzPct val="80000"/>
              <a:buFontTx/>
              <a:buChar char="•"/>
            </a:pPr>
            <a:r>
              <a:rPr lang="en-US">
                <a:latin typeface="Verdana" pitchFamily="34" charset="0"/>
              </a:rPr>
              <a:t>The United States, South Vietnam, North Vietnam, and the Vietcong would </a:t>
            </a:r>
            <a:r>
              <a:rPr lang="en-US">
                <a:solidFill>
                  <a:srgbClr val="0033CC"/>
                </a:solidFill>
                <a:latin typeface="Verdana" pitchFamily="34" charset="0"/>
              </a:rPr>
              <a:t>stop fighting.</a:t>
            </a:r>
            <a:r>
              <a:rPr lang="en-US">
                <a:latin typeface="Verdana" pitchFamily="34" charset="0"/>
              </a:rPr>
              <a:t> </a:t>
            </a:r>
          </a:p>
          <a:p>
            <a:pPr marL="236538" indent="-236538">
              <a:spcAft>
                <a:spcPct val="60000"/>
              </a:spcAft>
              <a:buClr>
                <a:schemeClr val="tx1"/>
              </a:buClr>
              <a:buSzPct val="80000"/>
              <a:buFontTx/>
              <a:buChar char="•"/>
            </a:pPr>
            <a:r>
              <a:rPr lang="en-US">
                <a:solidFill>
                  <a:srgbClr val="0033CC"/>
                </a:solidFill>
                <a:latin typeface="Verdana" pitchFamily="34" charset="0"/>
              </a:rPr>
              <a:t>American troops would withdraw</a:t>
            </a:r>
            <a:r>
              <a:rPr lang="en-US">
                <a:latin typeface="Verdana" pitchFamily="34" charset="0"/>
              </a:rPr>
              <a:t> from South Vietnam.</a:t>
            </a:r>
          </a:p>
          <a:p>
            <a:pPr marL="236538" indent="-236538">
              <a:spcAft>
                <a:spcPct val="60000"/>
              </a:spcAft>
              <a:buClr>
                <a:schemeClr val="tx1"/>
              </a:buClr>
              <a:buSzPct val="80000"/>
              <a:buFontTx/>
              <a:buChar char="•"/>
            </a:pPr>
            <a:r>
              <a:rPr lang="en-US">
                <a:solidFill>
                  <a:srgbClr val="0033CC"/>
                </a:solidFill>
                <a:latin typeface="Verdana" pitchFamily="34" charset="0"/>
              </a:rPr>
              <a:t>North Vietnamese troops would remain</a:t>
            </a:r>
            <a:r>
              <a:rPr lang="en-US">
                <a:latin typeface="Verdana" pitchFamily="34" charset="0"/>
              </a:rPr>
              <a:t> in South Vietnam.</a:t>
            </a:r>
          </a:p>
          <a:p>
            <a:pPr marL="236538" indent="-236538">
              <a:spcAft>
                <a:spcPct val="60000"/>
              </a:spcAft>
              <a:buClr>
                <a:schemeClr val="tx1"/>
              </a:buClr>
              <a:buSzPct val="80000"/>
              <a:buFontTx/>
              <a:buChar char="•"/>
            </a:pPr>
            <a:r>
              <a:rPr lang="en-US">
                <a:solidFill>
                  <a:srgbClr val="0033CC"/>
                </a:solidFill>
                <a:latin typeface="Verdana" pitchFamily="34" charset="0"/>
              </a:rPr>
              <a:t>South Vietnam</a:t>
            </a:r>
            <a:r>
              <a:rPr lang="ja-JP" altLang="en-US">
                <a:solidFill>
                  <a:srgbClr val="0033CC"/>
                </a:solidFill>
                <a:latin typeface="Verdana" pitchFamily="34" charset="0"/>
              </a:rPr>
              <a:t>’</a:t>
            </a:r>
            <a:r>
              <a:rPr lang="en-US" altLang="ja-JP">
                <a:solidFill>
                  <a:srgbClr val="0033CC"/>
                </a:solidFill>
                <a:latin typeface="Verdana" pitchFamily="34" charset="0"/>
              </a:rPr>
              <a:t>s noncommunist government would remain in power.</a:t>
            </a:r>
            <a:endParaRPr lang="en-US">
              <a:solidFill>
                <a:srgbClr val="0033CC"/>
              </a:solidFill>
              <a:latin typeface="Verdana" pitchFamily="34" charset="0"/>
            </a:endParaRPr>
          </a:p>
        </p:txBody>
      </p:sp>
      <p:sp>
        <p:nvSpPr>
          <p:cNvPr id="25603" name="TextBox 3"/>
          <p:cNvSpPr txBox="1">
            <a:spLocks noChangeArrowheads="1"/>
          </p:cNvSpPr>
          <p:nvPr/>
        </p:nvSpPr>
        <p:spPr bwMode="auto">
          <a:xfrm>
            <a:off x="1052513" y="1566863"/>
            <a:ext cx="7239000" cy="963612"/>
          </a:xfrm>
          <a:prstGeom prst="rect">
            <a:avLst/>
          </a:prstGeom>
          <a:noFill/>
          <a:ln w="9525">
            <a:noFill/>
            <a:miter lim="800000"/>
            <a:headEnd/>
            <a:tailEnd/>
          </a:ln>
        </p:spPr>
        <p:txBody>
          <a:bodyPr>
            <a:spAutoFit/>
          </a:bodyPr>
          <a:lstStyle/>
          <a:p>
            <a:pPr>
              <a:spcAft>
                <a:spcPct val="60000"/>
              </a:spcAft>
              <a:buSzPct val="80000"/>
            </a:pPr>
            <a:r>
              <a:rPr lang="en-US" b="1">
                <a:latin typeface="Verdana" pitchFamily="34" charset="0"/>
              </a:rPr>
              <a:t>In January 1973, the war finally ended with the signing of the </a:t>
            </a:r>
            <a:r>
              <a:rPr lang="en-US" b="1">
                <a:solidFill>
                  <a:srgbClr val="FF0000"/>
                </a:solidFill>
                <a:latin typeface="Verdana" pitchFamily="34" charset="0"/>
              </a:rPr>
              <a:t>Paris Peace Accords.</a:t>
            </a:r>
            <a:endParaRPr lang="en-US">
              <a:solidFill>
                <a:srgbClr val="FF0000"/>
              </a:solidFill>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AutoShape 8"/>
          <p:cNvSpPr>
            <a:spLocks noChangeArrowheads="1"/>
          </p:cNvSpPr>
          <p:nvPr/>
        </p:nvSpPr>
        <p:spPr bwMode="auto">
          <a:xfrm rot="5400000" flipH="1">
            <a:off x="1104900" y="1866900"/>
            <a:ext cx="3352800" cy="4191000"/>
          </a:xfrm>
          <a:prstGeom prst="upArrowCallout">
            <a:avLst>
              <a:gd name="adj1" fmla="val 19815"/>
              <a:gd name="adj2" fmla="val 20972"/>
              <a:gd name="adj3" fmla="val 18588"/>
              <a:gd name="adj4" fmla="val 81833"/>
            </a:avLst>
          </a:prstGeom>
          <a:gradFill rotWithShape="1">
            <a:gsLst>
              <a:gs pos="0">
                <a:srgbClr val="83D7E5"/>
              </a:gs>
              <a:gs pos="100000">
                <a:schemeClr val="bg1"/>
              </a:gs>
            </a:gsLst>
            <a:lin ang="5400000" scaled="1"/>
          </a:gradFill>
          <a:ln w="9525">
            <a:solidFill>
              <a:schemeClr val="accent2"/>
            </a:solidFill>
            <a:miter lim="800000"/>
            <a:headEnd/>
            <a:tailEnd/>
          </a:ln>
          <a:effectLst>
            <a:outerShdw blurRad="63500" dist="53882" dir="2700000" algn="ctr" rotWithShape="0">
              <a:srgbClr val="ADC793">
                <a:alpha val="46001"/>
              </a:srgbClr>
            </a:outerShdw>
          </a:effectLst>
        </p:spPr>
        <p:txBody>
          <a:bodyPr wrap="none" anchor="ctr"/>
          <a:lstStyle/>
          <a:p>
            <a:pPr algn="ctr">
              <a:defRPr/>
            </a:pPr>
            <a:endParaRPr lang="en-US">
              <a:latin typeface="Verdana" pitchFamily="34" charset="0"/>
              <a:ea typeface="+mn-ea"/>
              <a:cs typeface="Arial" charset="0"/>
            </a:endParaRPr>
          </a:p>
        </p:txBody>
      </p:sp>
      <p:sp>
        <p:nvSpPr>
          <p:cNvPr id="27650" name="Text Box 6"/>
          <p:cNvSpPr txBox="1">
            <a:spLocks noChangeArrowheads="1"/>
          </p:cNvSpPr>
          <p:nvPr/>
        </p:nvSpPr>
        <p:spPr bwMode="auto">
          <a:xfrm>
            <a:off x="762000" y="2667000"/>
            <a:ext cx="3352800" cy="2124075"/>
          </a:xfrm>
          <a:prstGeom prst="rect">
            <a:avLst/>
          </a:prstGeom>
          <a:noFill/>
          <a:ln w="9525">
            <a:noFill/>
            <a:miter lim="800000"/>
            <a:headEnd/>
            <a:tailEnd/>
          </a:ln>
        </p:spPr>
        <p:txBody>
          <a:bodyPr>
            <a:spAutoFit/>
          </a:bodyPr>
          <a:lstStyle/>
          <a:p>
            <a:pPr>
              <a:spcBef>
                <a:spcPct val="50000"/>
              </a:spcBef>
            </a:pPr>
            <a:r>
              <a:rPr lang="en-US" b="1">
                <a:latin typeface="Verdana" pitchFamily="34" charset="0"/>
              </a:rPr>
              <a:t>For the United States, the war was over, but fighting continued in Vietnam despite the peace agreement.</a:t>
            </a:r>
          </a:p>
        </p:txBody>
      </p:sp>
      <p:sp>
        <p:nvSpPr>
          <p:cNvPr id="27651" name="Text Box 10"/>
          <p:cNvSpPr txBox="1">
            <a:spLocks noChangeArrowheads="1"/>
          </p:cNvSpPr>
          <p:nvPr/>
        </p:nvSpPr>
        <p:spPr bwMode="auto">
          <a:xfrm>
            <a:off x="4724400" y="5029200"/>
            <a:ext cx="3429000" cy="1431925"/>
          </a:xfrm>
          <a:prstGeom prst="rect">
            <a:avLst/>
          </a:prstGeom>
          <a:noFill/>
          <a:ln w="9525">
            <a:noFill/>
            <a:miter lim="800000"/>
            <a:headEnd/>
            <a:tailEnd/>
          </a:ln>
        </p:spPr>
        <p:txBody>
          <a:bodyPr>
            <a:spAutoFit/>
          </a:bodyPr>
          <a:lstStyle/>
          <a:p>
            <a:pPr>
              <a:spcBef>
                <a:spcPct val="50000"/>
              </a:spcBef>
            </a:pPr>
            <a:r>
              <a:rPr lang="en-US" dirty="0">
                <a:latin typeface="Verdana" pitchFamily="34" charset="0"/>
              </a:rPr>
              <a:t>In the spring of 1975, </a:t>
            </a:r>
            <a:r>
              <a:rPr lang="en-US" dirty="0">
                <a:solidFill>
                  <a:srgbClr val="0033CC"/>
                </a:solidFill>
                <a:latin typeface="Verdana" pitchFamily="34" charset="0"/>
              </a:rPr>
              <a:t>North Vietnam invaded Saigon and won the war. </a:t>
            </a:r>
          </a:p>
        </p:txBody>
      </p:sp>
      <p:pic>
        <p:nvPicPr>
          <p:cNvPr id="5" name="Picture 4"/>
          <p:cNvPicPr>
            <a:picLocks noChangeAspect="1"/>
          </p:cNvPicPr>
          <p:nvPr/>
        </p:nvPicPr>
        <p:blipFill>
          <a:blip r:embed="rId3" cstate="print"/>
          <a:stretch>
            <a:fillRect/>
          </a:stretch>
        </p:blipFill>
        <p:spPr>
          <a:xfrm>
            <a:off x="4648200" y="228600"/>
            <a:ext cx="4038600" cy="452596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wipe(left)">
                                      <p:cBhvr>
                                        <p:cTn id="7" dur="1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914400" y="1295400"/>
            <a:ext cx="7391400" cy="1066800"/>
          </a:xfrm>
          <a:prstGeom prst="roundRect">
            <a:avLst>
              <a:gd name="adj" fmla="val 16667"/>
            </a:avLst>
          </a:prstGeom>
          <a:gradFill rotWithShape="1">
            <a:gsLst>
              <a:gs pos="0">
                <a:srgbClr val="CDCDFF">
                  <a:alpha val="62000"/>
                </a:srgbClr>
              </a:gs>
              <a:gs pos="100000">
                <a:schemeClr val="bg1"/>
              </a:gs>
            </a:gsLst>
            <a:lin ang="5400000" scaled="1"/>
          </a:gradFill>
          <a:ln w="9525">
            <a:solidFill>
              <a:schemeClr val="accent2"/>
            </a:solidFill>
            <a:round/>
            <a:headEnd/>
            <a:tailEnd/>
          </a:ln>
          <a:effectLst>
            <a:outerShdw dist="53882" dir="2700000" algn="ctr" rotWithShape="0">
              <a:srgbClr val="ADC793">
                <a:alpha val="46001"/>
              </a:srgbClr>
            </a:outerShdw>
          </a:effectLst>
        </p:spPr>
        <p:txBody>
          <a:bodyPr wrap="none" anchor="ctr"/>
          <a:lstStyle/>
          <a:p>
            <a:pPr algn="ctr">
              <a:defRPr/>
            </a:pPr>
            <a:endParaRPr lang="en-US">
              <a:solidFill>
                <a:schemeClr val="lt1"/>
              </a:solidFill>
              <a:latin typeface="+mn-lt"/>
              <a:ea typeface="+mn-ea"/>
            </a:endParaRPr>
          </a:p>
        </p:txBody>
      </p:sp>
      <p:sp>
        <p:nvSpPr>
          <p:cNvPr id="4" name="TextBox 3"/>
          <p:cNvSpPr txBox="1">
            <a:spLocks noChangeArrowheads="1"/>
          </p:cNvSpPr>
          <p:nvPr/>
        </p:nvSpPr>
        <p:spPr bwMode="auto">
          <a:xfrm>
            <a:off x="1066800" y="2286000"/>
            <a:ext cx="7315200" cy="3908762"/>
          </a:xfrm>
          <a:prstGeom prst="rect">
            <a:avLst/>
          </a:prstGeom>
          <a:noFill/>
          <a:ln w="9525">
            <a:noFill/>
            <a:miter lim="800000"/>
            <a:headEnd/>
            <a:tailEnd/>
          </a:ln>
        </p:spPr>
        <p:txBody>
          <a:bodyPr>
            <a:spAutoFit/>
          </a:bodyPr>
          <a:lstStyle/>
          <a:p>
            <a:pPr marL="236538" indent="-236538"/>
            <a:endParaRPr lang="en-US" sz="2000" b="1" dirty="0">
              <a:latin typeface="Verdana" pitchFamily="34" charset="0"/>
            </a:endParaRPr>
          </a:p>
          <a:p>
            <a:pPr marL="236538" indent="-236538">
              <a:spcAft>
                <a:spcPct val="60000"/>
              </a:spcAft>
              <a:buClr>
                <a:schemeClr val="tx1"/>
              </a:buClr>
              <a:buSzPct val="80000"/>
              <a:buFontTx/>
              <a:buChar char="•"/>
            </a:pPr>
            <a:r>
              <a:rPr lang="en-US" sz="2000" dirty="0">
                <a:solidFill>
                  <a:srgbClr val="0033CC"/>
                </a:solidFill>
                <a:latin typeface="Verdana" pitchFamily="34" charset="0"/>
              </a:rPr>
              <a:t>More than 58,000 Americans died in Vietnam.</a:t>
            </a:r>
            <a:r>
              <a:rPr lang="en-US" sz="2000" dirty="0">
                <a:latin typeface="Verdana" pitchFamily="34" charset="0"/>
              </a:rPr>
              <a:t> </a:t>
            </a:r>
          </a:p>
          <a:p>
            <a:pPr marL="236538" indent="-236538">
              <a:spcAft>
                <a:spcPct val="60000"/>
              </a:spcAft>
              <a:buSzPct val="80000"/>
              <a:buFontTx/>
              <a:buChar char="•"/>
            </a:pPr>
            <a:r>
              <a:rPr lang="en-US" sz="2000" dirty="0">
                <a:latin typeface="Verdana" pitchFamily="34" charset="0"/>
              </a:rPr>
              <a:t>It would be years before Vietnam veterans were acknowledged for their sacrifices.</a:t>
            </a:r>
          </a:p>
          <a:p>
            <a:pPr marL="236538" indent="-236538">
              <a:spcAft>
                <a:spcPct val="60000"/>
              </a:spcAft>
              <a:buSzPct val="80000"/>
              <a:buFontTx/>
              <a:buChar char="•"/>
            </a:pPr>
            <a:r>
              <a:rPr lang="en-US" sz="2000" dirty="0">
                <a:latin typeface="Verdana" pitchFamily="34" charset="0"/>
              </a:rPr>
              <a:t>The war undermined Americans</a:t>
            </a:r>
            <a:r>
              <a:rPr lang="ja-JP" altLang="en-US" sz="2000">
                <a:latin typeface="Verdana" pitchFamily="34" charset="0"/>
              </a:rPr>
              <a:t>’</a:t>
            </a:r>
            <a:r>
              <a:rPr lang="en-US" altLang="ja-JP" sz="2000" dirty="0">
                <a:latin typeface="Verdana" pitchFamily="34" charset="0"/>
              </a:rPr>
              <a:t> trust in their leaders.</a:t>
            </a:r>
          </a:p>
          <a:p>
            <a:pPr marL="236538" indent="-236538">
              <a:spcAft>
                <a:spcPct val="60000"/>
              </a:spcAft>
              <a:buClr>
                <a:schemeClr val="tx1"/>
              </a:buClr>
              <a:buSzPct val="80000"/>
              <a:buFontTx/>
              <a:buChar char="•"/>
            </a:pPr>
            <a:r>
              <a:rPr lang="en-US" sz="2000" dirty="0">
                <a:solidFill>
                  <a:srgbClr val="0033CC"/>
                </a:solidFill>
                <a:latin typeface="Verdana" pitchFamily="34" charset="0"/>
              </a:rPr>
              <a:t>Americans became reluctant to intervene</a:t>
            </a:r>
            <a:r>
              <a:rPr lang="en-US" sz="2000" dirty="0">
                <a:latin typeface="Verdana" pitchFamily="34" charset="0"/>
              </a:rPr>
              <a:t> in other nations</a:t>
            </a:r>
            <a:r>
              <a:rPr lang="ja-JP" altLang="en-US" sz="2000">
                <a:latin typeface="Verdana" pitchFamily="34" charset="0"/>
              </a:rPr>
              <a:t>’</a:t>
            </a:r>
            <a:r>
              <a:rPr lang="en-US" altLang="ja-JP" sz="2000" dirty="0">
                <a:latin typeface="Verdana" pitchFamily="34" charset="0"/>
              </a:rPr>
              <a:t> affairs.</a:t>
            </a:r>
          </a:p>
          <a:p>
            <a:pPr marL="236538" indent="-236538">
              <a:spcAft>
                <a:spcPct val="60000"/>
              </a:spcAft>
              <a:buClr>
                <a:schemeClr val="tx1"/>
              </a:buClr>
              <a:buSzPct val="80000"/>
              <a:buFontTx/>
              <a:buChar char="•"/>
            </a:pPr>
            <a:r>
              <a:rPr lang="en-US" sz="2000" dirty="0">
                <a:latin typeface="Verdana" pitchFamily="34" charset="0"/>
              </a:rPr>
              <a:t>Congress passed the </a:t>
            </a:r>
            <a:r>
              <a:rPr lang="en-US" sz="2000" b="1" dirty="0" smtClean="0">
                <a:latin typeface="Verdana" pitchFamily="34" charset="0"/>
              </a:rPr>
              <a:t> </a:t>
            </a:r>
            <a:r>
              <a:rPr lang="en-US" sz="2000" b="1" dirty="0">
                <a:solidFill>
                  <a:srgbClr val="FF0000"/>
                </a:solidFill>
                <a:latin typeface="Verdana" pitchFamily="34" charset="0"/>
              </a:rPr>
              <a:t>War Powers Act</a:t>
            </a:r>
            <a:r>
              <a:rPr lang="en-US" sz="2000" b="1" dirty="0">
                <a:latin typeface="Verdana" pitchFamily="34" charset="0"/>
              </a:rPr>
              <a:t> </a:t>
            </a:r>
            <a:r>
              <a:rPr lang="en-US" sz="2000" dirty="0">
                <a:latin typeface="Verdana" pitchFamily="34" charset="0"/>
              </a:rPr>
              <a:t>in 1973,</a:t>
            </a:r>
            <a:r>
              <a:rPr lang="en-US" sz="2000" b="1" dirty="0">
                <a:latin typeface="Verdana" pitchFamily="34" charset="0"/>
              </a:rPr>
              <a:t> </a:t>
            </a:r>
            <a:r>
              <a:rPr lang="en-US" sz="2000" dirty="0">
                <a:solidFill>
                  <a:srgbClr val="0033CC"/>
                </a:solidFill>
                <a:latin typeface="Verdana" pitchFamily="34" charset="0"/>
              </a:rPr>
              <a:t>restricting the President</a:t>
            </a:r>
            <a:r>
              <a:rPr lang="ja-JP" altLang="en-US" sz="2000">
                <a:solidFill>
                  <a:srgbClr val="0033CC"/>
                </a:solidFill>
                <a:latin typeface="Verdana" pitchFamily="34" charset="0"/>
              </a:rPr>
              <a:t>’</a:t>
            </a:r>
            <a:r>
              <a:rPr lang="en-US" altLang="ja-JP" sz="2000" dirty="0">
                <a:solidFill>
                  <a:srgbClr val="0033CC"/>
                </a:solidFill>
                <a:latin typeface="Verdana" pitchFamily="34" charset="0"/>
              </a:rPr>
              <a:t>s ability to send the nation to war.</a:t>
            </a:r>
            <a:endParaRPr lang="en-US" b="1" dirty="0">
              <a:latin typeface="Verdana" pitchFamily="34" charset="0"/>
            </a:endParaRPr>
          </a:p>
        </p:txBody>
      </p:sp>
      <p:sp>
        <p:nvSpPr>
          <p:cNvPr id="29699" name="TextBox 3"/>
          <p:cNvSpPr txBox="1">
            <a:spLocks noChangeArrowheads="1"/>
          </p:cNvSpPr>
          <p:nvPr/>
        </p:nvSpPr>
        <p:spPr bwMode="auto">
          <a:xfrm>
            <a:off x="1219200" y="1447800"/>
            <a:ext cx="7315200" cy="762000"/>
          </a:xfrm>
          <a:prstGeom prst="rect">
            <a:avLst/>
          </a:prstGeom>
          <a:noFill/>
          <a:ln w="9525">
            <a:noFill/>
            <a:miter lim="800000"/>
            <a:headEnd/>
            <a:tailEnd/>
          </a:ln>
        </p:spPr>
        <p:txBody>
          <a:bodyPr>
            <a:spAutoFit/>
          </a:bodyPr>
          <a:lstStyle/>
          <a:p>
            <a:pPr marL="236538" indent="-236538"/>
            <a:r>
              <a:rPr lang="en-US" b="1">
                <a:latin typeface="Verdana" pitchFamily="34" charset="0"/>
              </a:rPr>
              <a:t>The Vietnam War had a lasting effect </a:t>
            </a:r>
            <a:br>
              <a:rPr lang="en-US" b="1">
                <a:latin typeface="Verdana" pitchFamily="34" charset="0"/>
              </a:rPr>
            </a:br>
            <a:r>
              <a:rPr lang="en-US" b="1">
                <a:latin typeface="Verdana" pitchFamily="34" charset="0"/>
              </a:rPr>
              <a:t>on American life.</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Powers Act</a:t>
            </a:r>
            <a:endParaRPr lang="en-US" dirty="0"/>
          </a:p>
        </p:txBody>
      </p:sp>
      <p:sp>
        <p:nvSpPr>
          <p:cNvPr id="3" name="Content Placeholder 2"/>
          <p:cNvSpPr>
            <a:spLocks noGrp="1"/>
          </p:cNvSpPr>
          <p:nvPr>
            <p:ph idx="1"/>
          </p:nvPr>
        </p:nvSpPr>
        <p:spPr/>
        <p:txBody>
          <a:bodyPr/>
          <a:lstStyle/>
          <a:p>
            <a:r>
              <a:rPr lang="en-US" dirty="0" smtClean="0"/>
              <a:t>The War Powers Resolution requires the President to notify Congress within 48 hours of committing armed forces to military action and forbids armed forces from remaining for more than 60 days, with a further 30 day withdrawal period, without an authorization of the use of military force or a declaration of war. The resolution was passed by two-thirds of Congress, overriding a presidential veto.</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9"/>
          <p:cNvSpPr txBox="1">
            <a:spLocks noChangeArrowheads="1"/>
          </p:cNvSpPr>
          <p:nvPr/>
        </p:nvSpPr>
        <p:spPr bwMode="auto">
          <a:xfrm>
            <a:off x="457200" y="1219200"/>
            <a:ext cx="7850188" cy="427038"/>
          </a:xfrm>
          <a:prstGeom prst="rect">
            <a:avLst/>
          </a:prstGeom>
          <a:noFill/>
          <a:ln w="9525">
            <a:noFill/>
            <a:miter lim="800000"/>
            <a:headEnd/>
            <a:tailEnd/>
          </a:ln>
        </p:spPr>
        <p:txBody>
          <a:bodyPr>
            <a:spAutoFit/>
          </a:bodyPr>
          <a:lstStyle/>
          <a:p>
            <a:r>
              <a:rPr lang="en-US" b="1" u="sng">
                <a:latin typeface="Verdana" pitchFamily="34" charset="0"/>
              </a:rPr>
              <a:t>Terms and People</a:t>
            </a:r>
          </a:p>
        </p:txBody>
      </p:sp>
      <p:sp>
        <p:nvSpPr>
          <p:cNvPr id="7170" name="Rectangle 13"/>
          <p:cNvSpPr>
            <a:spLocks noChangeArrowheads="1"/>
          </p:cNvSpPr>
          <p:nvPr/>
        </p:nvSpPr>
        <p:spPr bwMode="auto">
          <a:xfrm>
            <a:off x="912813" y="2014538"/>
            <a:ext cx="7620000" cy="3206750"/>
          </a:xfrm>
          <a:prstGeom prst="rect">
            <a:avLst/>
          </a:prstGeom>
          <a:noFill/>
          <a:ln w="9525">
            <a:noFill/>
            <a:miter lim="800000"/>
            <a:headEnd/>
            <a:tailEnd/>
          </a:ln>
        </p:spPr>
        <p:txBody>
          <a:bodyPr>
            <a:spAutoFit/>
          </a:bodyPr>
          <a:lstStyle/>
          <a:p>
            <a:pPr marL="228600" indent="-228600">
              <a:spcAft>
                <a:spcPct val="60000"/>
              </a:spcAft>
              <a:buSzPct val="80000"/>
              <a:buFontTx/>
              <a:buChar char="•"/>
            </a:pPr>
            <a:r>
              <a:rPr lang="en-US" b="1" dirty="0">
                <a:solidFill>
                  <a:srgbClr val="FF0000"/>
                </a:solidFill>
                <a:latin typeface="Verdana" pitchFamily="34" charset="0"/>
              </a:rPr>
              <a:t>Vietnamization</a:t>
            </a:r>
            <a:r>
              <a:rPr lang="en-US" b="1" dirty="0">
                <a:latin typeface="Verdana" pitchFamily="34" charset="0"/>
              </a:rPr>
              <a:t> </a:t>
            </a:r>
            <a:r>
              <a:rPr lang="en-US" dirty="0">
                <a:latin typeface="Verdana" pitchFamily="34" charset="0"/>
              </a:rPr>
              <a:t>−</a:t>
            </a:r>
            <a:r>
              <a:rPr lang="en-US" b="1" dirty="0">
                <a:latin typeface="Verdana" pitchFamily="34" charset="0"/>
              </a:rPr>
              <a:t> </a:t>
            </a:r>
            <a:r>
              <a:rPr lang="en-US" dirty="0">
                <a:latin typeface="Verdana" pitchFamily="34" charset="0"/>
              </a:rPr>
              <a:t>Nixon</a:t>
            </a:r>
            <a:r>
              <a:rPr lang="ja-JP" altLang="en-US" dirty="0">
                <a:latin typeface="Verdana" pitchFamily="34" charset="0"/>
              </a:rPr>
              <a:t>’</a:t>
            </a:r>
            <a:r>
              <a:rPr lang="en-US" altLang="ja-JP" dirty="0">
                <a:latin typeface="Verdana" pitchFamily="34" charset="0"/>
              </a:rPr>
              <a:t>s plan for American forces to withdraw and South Vietnamese forces to assume more combat duties</a:t>
            </a:r>
          </a:p>
          <a:p>
            <a:pPr marL="228600" indent="-228600">
              <a:spcAft>
                <a:spcPct val="60000"/>
              </a:spcAft>
              <a:buSzPct val="80000"/>
              <a:buFontTx/>
              <a:buChar char="•"/>
            </a:pPr>
            <a:r>
              <a:rPr lang="en-US" b="1" dirty="0">
                <a:solidFill>
                  <a:srgbClr val="FF0000"/>
                </a:solidFill>
                <a:latin typeface="Verdana" pitchFamily="34" charset="0"/>
              </a:rPr>
              <a:t>Kent State University</a:t>
            </a:r>
            <a:r>
              <a:rPr lang="en-US" b="1" dirty="0">
                <a:latin typeface="Verdana" pitchFamily="34" charset="0"/>
              </a:rPr>
              <a:t> </a:t>
            </a:r>
            <a:r>
              <a:rPr lang="en-US" dirty="0">
                <a:latin typeface="Verdana" pitchFamily="34" charset="0"/>
              </a:rPr>
              <a:t>− site of a confrontation between students and National Guardsmen during which four students were killed</a:t>
            </a:r>
          </a:p>
          <a:p>
            <a:pPr marL="228600" indent="-228600">
              <a:spcAft>
                <a:spcPct val="60000"/>
              </a:spcAft>
              <a:buSzPct val="80000"/>
              <a:buFontTx/>
              <a:buChar char="•"/>
            </a:pPr>
            <a:r>
              <a:rPr lang="en-US" b="1" dirty="0">
                <a:solidFill>
                  <a:srgbClr val="FF0000"/>
                </a:solidFill>
                <a:latin typeface="Verdana" pitchFamily="34" charset="0"/>
              </a:rPr>
              <a:t>My Lai</a:t>
            </a:r>
            <a:r>
              <a:rPr lang="en-US" b="1" dirty="0">
                <a:latin typeface="Verdana" pitchFamily="34" charset="0"/>
              </a:rPr>
              <a:t> </a:t>
            </a:r>
            <a:r>
              <a:rPr lang="en-US" dirty="0">
                <a:latin typeface="Verdana" pitchFamily="34" charset="0"/>
              </a:rPr>
              <a:t>− a village in South Vietnam where American soldiers killed unarmed civilians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6"/>
          <p:cNvSpPr txBox="1">
            <a:spLocks noChangeArrowheads="1"/>
          </p:cNvSpPr>
          <p:nvPr/>
        </p:nvSpPr>
        <p:spPr bwMode="auto">
          <a:xfrm>
            <a:off x="914400" y="1828800"/>
            <a:ext cx="7697788" cy="3838575"/>
          </a:xfrm>
          <a:prstGeom prst="rect">
            <a:avLst/>
          </a:prstGeom>
          <a:noFill/>
          <a:ln w="9525">
            <a:noFill/>
            <a:miter lim="800000"/>
            <a:headEnd/>
            <a:tailEnd/>
          </a:ln>
        </p:spPr>
        <p:txBody>
          <a:bodyPr/>
          <a:lstStyle/>
          <a:p>
            <a:pPr marL="282575" indent="-282575">
              <a:spcAft>
                <a:spcPct val="60000"/>
              </a:spcAft>
              <a:buSzPct val="80000"/>
              <a:buFontTx/>
              <a:buChar char="•"/>
            </a:pPr>
            <a:r>
              <a:rPr lang="en-US" b="1">
                <a:solidFill>
                  <a:srgbClr val="FF0000"/>
                </a:solidFill>
                <a:latin typeface="Verdana" pitchFamily="34" charset="0"/>
              </a:rPr>
              <a:t>Pentagon Papers</a:t>
            </a:r>
            <a:r>
              <a:rPr lang="en-US" b="1">
                <a:latin typeface="Verdana" pitchFamily="34" charset="0"/>
              </a:rPr>
              <a:t> </a:t>
            </a:r>
            <a:r>
              <a:rPr lang="en-US">
                <a:latin typeface="Verdana" pitchFamily="34" charset="0"/>
              </a:rPr>
              <a:t>− classified government history of U.S. involvement in Vietnam, published by </a:t>
            </a:r>
            <a:r>
              <a:rPr lang="en-US" i="1">
                <a:latin typeface="Verdana" pitchFamily="34" charset="0"/>
              </a:rPr>
              <a:t>The New York Times</a:t>
            </a:r>
            <a:r>
              <a:rPr lang="en-US">
                <a:latin typeface="Verdana" pitchFamily="34" charset="0"/>
              </a:rPr>
              <a:t> in 1971</a:t>
            </a:r>
          </a:p>
          <a:p>
            <a:pPr marL="282575" indent="-282575">
              <a:spcAft>
                <a:spcPct val="60000"/>
              </a:spcAft>
              <a:buSzPct val="80000"/>
              <a:buFontTx/>
              <a:buChar char="•"/>
            </a:pPr>
            <a:r>
              <a:rPr lang="en-US" b="1">
                <a:solidFill>
                  <a:srgbClr val="FF0000"/>
                </a:solidFill>
                <a:latin typeface="Verdana" pitchFamily="34" charset="0"/>
              </a:rPr>
              <a:t>Paris Peace Accords</a:t>
            </a:r>
            <a:r>
              <a:rPr lang="en-US" b="1">
                <a:latin typeface="Verdana" pitchFamily="34" charset="0"/>
              </a:rPr>
              <a:t> </a:t>
            </a:r>
            <a:r>
              <a:rPr lang="en-US">
                <a:latin typeface="Verdana" pitchFamily="34" charset="0"/>
              </a:rPr>
              <a:t>− a 1973 agreement between the United States, South Vietnam, North Vietnam, and the Vietcong for a cease-fire and American troop withdrawal from South Vietnam</a:t>
            </a:r>
          </a:p>
          <a:p>
            <a:pPr marL="282575" indent="-282575">
              <a:spcAft>
                <a:spcPct val="60000"/>
              </a:spcAft>
              <a:buSzPct val="80000"/>
              <a:buFontTx/>
              <a:buChar char="•"/>
            </a:pPr>
            <a:r>
              <a:rPr lang="en-US" b="1">
                <a:solidFill>
                  <a:srgbClr val="FF0000"/>
                </a:solidFill>
                <a:latin typeface="Verdana" pitchFamily="34" charset="0"/>
              </a:rPr>
              <a:t>War Powers Act</a:t>
            </a:r>
            <a:r>
              <a:rPr lang="en-US" b="1">
                <a:latin typeface="Verdana" pitchFamily="34" charset="0"/>
              </a:rPr>
              <a:t> </a:t>
            </a:r>
            <a:r>
              <a:rPr lang="en-US">
                <a:latin typeface="Verdana" pitchFamily="34" charset="0"/>
              </a:rPr>
              <a:t>−</a:t>
            </a:r>
            <a:r>
              <a:rPr lang="en-US" b="1">
                <a:latin typeface="Verdana" pitchFamily="34" charset="0"/>
              </a:rPr>
              <a:t> </a:t>
            </a:r>
            <a:r>
              <a:rPr lang="en-US">
                <a:latin typeface="Verdana" pitchFamily="34" charset="0"/>
              </a:rPr>
              <a:t>passed in 1973, this act restricted the President</a:t>
            </a:r>
            <a:r>
              <a:rPr lang="ja-JP" altLang="en-US">
                <a:latin typeface="Verdana" pitchFamily="34" charset="0"/>
              </a:rPr>
              <a:t>’</a:t>
            </a:r>
            <a:r>
              <a:rPr lang="en-US" altLang="ja-JP">
                <a:latin typeface="Verdana" pitchFamily="34" charset="0"/>
              </a:rPr>
              <a:t>s war-making powers</a:t>
            </a:r>
          </a:p>
          <a:p>
            <a:pPr marL="282575" indent="-282575">
              <a:spcAft>
                <a:spcPct val="60000"/>
              </a:spcAft>
            </a:pPr>
            <a:endParaRPr lang="en-US">
              <a:latin typeface="Verdana" pitchFamily="34" charset="0"/>
            </a:endParaRPr>
          </a:p>
        </p:txBody>
      </p:sp>
      <p:sp>
        <p:nvSpPr>
          <p:cNvPr id="9218" name="Text Box 17"/>
          <p:cNvSpPr txBox="1">
            <a:spLocks noChangeArrowheads="1"/>
          </p:cNvSpPr>
          <p:nvPr/>
        </p:nvSpPr>
        <p:spPr bwMode="auto">
          <a:xfrm>
            <a:off x="457200" y="1143000"/>
            <a:ext cx="7850188" cy="430213"/>
          </a:xfrm>
          <a:prstGeom prst="rect">
            <a:avLst/>
          </a:prstGeom>
          <a:noFill/>
          <a:ln w="9525">
            <a:noFill/>
            <a:miter lim="800000"/>
            <a:headEnd/>
            <a:tailEnd/>
          </a:ln>
        </p:spPr>
        <p:txBody>
          <a:bodyPr>
            <a:spAutoFit/>
          </a:bodyPr>
          <a:lstStyle/>
          <a:p>
            <a:r>
              <a:rPr lang="en-US" b="1" u="sng">
                <a:latin typeface="Verdana" pitchFamily="34" charset="0"/>
              </a:rPr>
              <a:t>Terms and People</a:t>
            </a:r>
            <a:r>
              <a:rPr lang="en-US">
                <a:latin typeface="Verdana" pitchFamily="34" charset="0"/>
              </a:rPr>
              <a:t> </a:t>
            </a:r>
            <a:r>
              <a:rPr lang="en-US" sz="1800">
                <a:latin typeface="Verdana" pitchFamily="34" charset="0"/>
              </a:rPr>
              <a:t>(continued)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6"/>
          <p:cNvSpPr txBox="1">
            <a:spLocks noChangeArrowheads="1"/>
          </p:cNvSpPr>
          <p:nvPr/>
        </p:nvSpPr>
        <p:spPr bwMode="auto">
          <a:xfrm>
            <a:off x="381000" y="2438400"/>
            <a:ext cx="2971800" cy="1766888"/>
          </a:xfrm>
          <a:prstGeom prst="rect">
            <a:avLst/>
          </a:prstGeom>
          <a:noFill/>
          <a:ln w="9525">
            <a:noFill/>
            <a:miter lim="800000"/>
            <a:headEnd/>
            <a:tailEnd/>
          </a:ln>
        </p:spPr>
        <p:txBody>
          <a:bodyPr>
            <a:spAutoFit/>
          </a:bodyPr>
          <a:lstStyle/>
          <a:p>
            <a:r>
              <a:rPr lang="en-US">
                <a:latin typeface="Verdana" pitchFamily="34" charset="0"/>
              </a:rPr>
              <a:t>President Nixon inherited an unpopular war and increasing troubles on the home front.</a:t>
            </a:r>
          </a:p>
        </p:txBody>
      </p:sp>
      <p:pic>
        <p:nvPicPr>
          <p:cNvPr id="13314" name="Picture 12" descr="50656313"/>
          <p:cNvPicPr>
            <a:picLocks noChangeAspect="1" noChangeArrowheads="1"/>
          </p:cNvPicPr>
          <p:nvPr/>
        </p:nvPicPr>
        <p:blipFill>
          <a:blip r:embed="rId3" cstate="print"/>
          <a:srcRect/>
          <a:stretch>
            <a:fillRect/>
          </a:stretch>
        </p:blipFill>
        <p:spPr bwMode="auto">
          <a:xfrm>
            <a:off x="3429000" y="2062163"/>
            <a:ext cx="4876800" cy="3271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30"/>
          <p:cNvSpPr txBox="1">
            <a:spLocks noChangeArrowheads="1"/>
          </p:cNvSpPr>
          <p:nvPr/>
        </p:nvSpPr>
        <p:spPr bwMode="auto">
          <a:xfrm>
            <a:off x="5181600" y="2362200"/>
            <a:ext cx="3505200" cy="3341688"/>
          </a:xfrm>
          <a:prstGeom prst="rect">
            <a:avLst/>
          </a:prstGeom>
          <a:noFill/>
          <a:ln w="9525">
            <a:noFill/>
            <a:miter lim="800000"/>
            <a:headEnd/>
            <a:tailEnd/>
          </a:ln>
        </p:spPr>
        <p:txBody>
          <a:bodyPr>
            <a:spAutoFit/>
          </a:bodyPr>
          <a:lstStyle/>
          <a:p>
            <a:pPr marL="225425" indent="-225425">
              <a:spcAft>
                <a:spcPct val="60000"/>
              </a:spcAft>
              <a:buSzPct val="80000"/>
              <a:buFontTx/>
              <a:buChar char="•"/>
            </a:pPr>
            <a:r>
              <a:rPr lang="en-US" dirty="0">
                <a:latin typeface="Verdana" pitchFamily="34" charset="0"/>
              </a:rPr>
              <a:t>the </a:t>
            </a:r>
            <a:r>
              <a:rPr lang="en-US" b="1" dirty="0">
                <a:solidFill>
                  <a:srgbClr val="FF0000"/>
                </a:solidFill>
                <a:latin typeface="Verdana" pitchFamily="34" charset="0"/>
              </a:rPr>
              <a:t>Vietnamization</a:t>
            </a:r>
            <a:r>
              <a:rPr lang="en-US" dirty="0">
                <a:latin typeface="Verdana" pitchFamily="34" charset="0"/>
              </a:rPr>
              <a:t> of the war, which would transfer front-line fighting to the South Vietnamese.</a:t>
            </a:r>
          </a:p>
          <a:p>
            <a:pPr marL="225425" indent="-225425">
              <a:spcAft>
                <a:spcPct val="60000"/>
              </a:spcAft>
              <a:buSzPct val="80000"/>
              <a:buFontTx/>
              <a:buChar char="•"/>
            </a:pPr>
            <a:r>
              <a:rPr lang="ja-JP" altLang="en-US" dirty="0">
                <a:latin typeface="Verdana" pitchFamily="34" charset="0"/>
              </a:rPr>
              <a:t>“</a:t>
            </a:r>
            <a:r>
              <a:rPr lang="en-US" altLang="ja-JP" dirty="0">
                <a:latin typeface="Verdana" pitchFamily="34" charset="0"/>
              </a:rPr>
              <a:t>peace with honor</a:t>
            </a:r>
            <a:r>
              <a:rPr lang="ja-JP" altLang="en-US" dirty="0">
                <a:latin typeface="Verdana" pitchFamily="34" charset="0"/>
              </a:rPr>
              <a:t>”</a:t>
            </a:r>
            <a:r>
              <a:rPr lang="en-US" altLang="ja-JP" dirty="0">
                <a:latin typeface="Verdana" pitchFamily="34" charset="0"/>
              </a:rPr>
              <a:t>: American withdrawal from Vietnam on honorable terms.</a:t>
            </a:r>
            <a:endParaRPr lang="en-US" dirty="0">
              <a:latin typeface="Verdana" pitchFamily="34" charset="0"/>
            </a:endParaRPr>
          </a:p>
        </p:txBody>
      </p:sp>
      <p:sp>
        <p:nvSpPr>
          <p:cNvPr id="15362" name="Text Box 6"/>
          <p:cNvSpPr txBox="1">
            <a:spLocks noChangeArrowheads="1"/>
          </p:cNvSpPr>
          <p:nvPr/>
        </p:nvSpPr>
        <p:spPr bwMode="auto">
          <a:xfrm>
            <a:off x="5381625" y="1366838"/>
            <a:ext cx="3152775" cy="762000"/>
          </a:xfrm>
          <a:prstGeom prst="rect">
            <a:avLst/>
          </a:prstGeom>
          <a:noFill/>
          <a:ln w="9525">
            <a:noFill/>
            <a:miter lim="800000"/>
            <a:headEnd/>
            <a:tailEnd/>
          </a:ln>
        </p:spPr>
        <p:txBody>
          <a:bodyPr>
            <a:spAutoFit/>
          </a:bodyPr>
          <a:lstStyle/>
          <a:p>
            <a:pPr>
              <a:spcBef>
                <a:spcPct val="50000"/>
              </a:spcBef>
            </a:pPr>
            <a:r>
              <a:rPr lang="en-US">
                <a:latin typeface="Verdana" pitchFamily="34" charset="0"/>
              </a:rPr>
              <a:t>Publicly,</a:t>
            </a:r>
            <a:r>
              <a:rPr lang="en-US">
                <a:solidFill>
                  <a:srgbClr val="0033CC"/>
                </a:solidFill>
                <a:latin typeface="Verdana" pitchFamily="34" charset="0"/>
              </a:rPr>
              <a:t> </a:t>
            </a:r>
            <a:r>
              <a:rPr lang="en-US">
                <a:latin typeface="Verdana" pitchFamily="34" charset="0"/>
              </a:rPr>
              <a:t/>
            </a:r>
            <a:br>
              <a:rPr lang="en-US">
                <a:latin typeface="Verdana" pitchFamily="34" charset="0"/>
              </a:rPr>
            </a:br>
            <a:r>
              <a:rPr lang="en-US">
                <a:latin typeface="Verdana" pitchFamily="34" charset="0"/>
              </a:rPr>
              <a:t>Nixon advocated</a:t>
            </a:r>
          </a:p>
        </p:txBody>
      </p:sp>
      <p:pic>
        <p:nvPicPr>
          <p:cNvPr id="15363" name="Picture 6" descr="ch29_charts_hsus_se_p1001"/>
          <p:cNvPicPr>
            <a:picLocks noChangeAspect="1" noChangeArrowheads="1"/>
          </p:cNvPicPr>
          <p:nvPr/>
        </p:nvPicPr>
        <p:blipFill>
          <a:blip r:embed="rId3" cstate="print"/>
          <a:srcRect/>
          <a:stretch>
            <a:fillRect/>
          </a:stretch>
        </p:blipFill>
        <p:spPr bwMode="auto">
          <a:xfrm>
            <a:off x="304800" y="1481138"/>
            <a:ext cx="4800600" cy="31670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noChangeArrowheads="1"/>
          </p:cNvSpPr>
          <p:nvPr/>
        </p:nvSpPr>
        <p:spPr bwMode="auto">
          <a:xfrm rot="10792560" flipH="1">
            <a:off x="762000" y="1676400"/>
            <a:ext cx="7391400" cy="1447800"/>
          </a:xfrm>
          <a:prstGeom prst="upArrowCallout">
            <a:avLst>
              <a:gd name="adj1" fmla="val 45758"/>
              <a:gd name="adj2" fmla="val 42378"/>
              <a:gd name="adj3" fmla="val 24505"/>
              <a:gd name="adj4" fmla="val 61144"/>
            </a:avLst>
          </a:prstGeom>
          <a:gradFill rotWithShape="1">
            <a:gsLst>
              <a:gs pos="0">
                <a:srgbClr val="CDCDFF">
                  <a:alpha val="62000"/>
                </a:srgbClr>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wrap="none" anchor="ctr"/>
          <a:lstStyle/>
          <a:p>
            <a:pPr>
              <a:defRPr/>
            </a:pPr>
            <a:endParaRPr lang="en-US">
              <a:latin typeface="Arial" charset="0"/>
              <a:ea typeface="+mn-ea"/>
            </a:endParaRPr>
          </a:p>
        </p:txBody>
      </p:sp>
      <p:sp>
        <p:nvSpPr>
          <p:cNvPr id="17410" name="Text Box 130"/>
          <p:cNvSpPr txBox="1">
            <a:spLocks noChangeArrowheads="1"/>
          </p:cNvSpPr>
          <p:nvPr/>
        </p:nvSpPr>
        <p:spPr bwMode="auto">
          <a:xfrm>
            <a:off x="1828800" y="3352800"/>
            <a:ext cx="6019800" cy="2327275"/>
          </a:xfrm>
          <a:prstGeom prst="rect">
            <a:avLst/>
          </a:prstGeom>
          <a:noFill/>
          <a:ln w="9525">
            <a:noFill/>
            <a:miter lim="800000"/>
            <a:headEnd/>
            <a:tailEnd/>
          </a:ln>
        </p:spPr>
        <p:txBody>
          <a:bodyPr>
            <a:spAutoFit/>
          </a:bodyPr>
          <a:lstStyle/>
          <a:p>
            <a:pPr marL="225425" indent="-225425">
              <a:spcAft>
                <a:spcPct val="60000"/>
              </a:spcAft>
              <a:buSzPct val="80000"/>
              <a:buFontTx/>
              <a:buChar char="•"/>
            </a:pPr>
            <a:r>
              <a:rPr lang="en-US">
                <a:latin typeface="Verdana" pitchFamily="34" charset="0"/>
              </a:rPr>
              <a:t>ordered the bombing of the Ho Chi Minh Trail in Cambodia to reduce the flow of supplies to the Vietcong.</a:t>
            </a:r>
          </a:p>
          <a:p>
            <a:pPr marL="225425" indent="-225425">
              <a:spcAft>
                <a:spcPct val="60000"/>
              </a:spcAft>
              <a:buClr>
                <a:schemeClr val="tx1"/>
              </a:buClr>
              <a:buSzPct val="80000"/>
              <a:buFontTx/>
              <a:buChar char="•"/>
            </a:pPr>
            <a:r>
              <a:rPr lang="en-US">
                <a:solidFill>
                  <a:srgbClr val="0033CC"/>
                </a:solidFill>
                <a:latin typeface="Verdana" pitchFamily="34" charset="0"/>
              </a:rPr>
              <a:t>extended the war with a ground attack by U.S. soldiers</a:t>
            </a:r>
            <a:r>
              <a:rPr lang="en-US">
                <a:latin typeface="Verdana" pitchFamily="34" charset="0"/>
              </a:rPr>
              <a:t> on North Vietnamese bases in Cambodia in 1970.</a:t>
            </a:r>
            <a:endParaRPr lang="en-US"/>
          </a:p>
        </p:txBody>
      </p:sp>
      <p:sp>
        <p:nvSpPr>
          <p:cNvPr id="17411" name="Text Box 10"/>
          <p:cNvSpPr txBox="1">
            <a:spLocks noChangeArrowheads="1"/>
          </p:cNvSpPr>
          <p:nvPr/>
        </p:nvSpPr>
        <p:spPr bwMode="auto">
          <a:xfrm>
            <a:off x="2286000" y="1905000"/>
            <a:ext cx="4419600" cy="427038"/>
          </a:xfrm>
          <a:prstGeom prst="rect">
            <a:avLst/>
          </a:prstGeom>
          <a:noFill/>
          <a:ln w="9525">
            <a:noFill/>
            <a:miter lim="800000"/>
            <a:headEnd/>
            <a:tailEnd/>
          </a:ln>
        </p:spPr>
        <p:txBody>
          <a:bodyPr>
            <a:spAutoFit/>
          </a:bodyPr>
          <a:lstStyle/>
          <a:p>
            <a:pPr>
              <a:spcBef>
                <a:spcPct val="50000"/>
              </a:spcBef>
            </a:pPr>
            <a:r>
              <a:rPr lang="en-US" b="1">
                <a:latin typeface="Verdana" pitchFamily="34" charset="0"/>
              </a:rPr>
              <a:t>Secretly, President Nixon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6"/>
          <p:cNvSpPr txBox="1">
            <a:spLocks noChangeArrowheads="1"/>
          </p:cNvSpPr>
          <p:nvPr/>
        </p:nvSpPr>
        <p:spPr bwMode="auto">
          <a:xfrm>
            <a:off x="4800600" y="1857375"/>
            <a:ext cx="4114800" cy="4716463"/>
          </a:xfrm>
          <a:prstGeom prst="rect">
            <a:avLst/>
          </a:prstGeom>
          <a:noFill/>
          <a:ln w="9525">
            <a:noFill/>
            <a:miter lim="800000"/>
            <a:headEnd/>
            <a:tailEnd/>
          </a:ln>
        </p:spPr>
        <p:txBody>
          <a:bodyPr>
            <a:spAutoFit/>
          </a:bodyPr>
          <a:lstStyle/>
          <a:p>
            <a:pPr marL="225425" indent="-225425">
              <a:spcAft>
                <a:spcPct val="60000"/>
              </a:spcAft>
              <a:buSzPct val="80000"/>
              <a:buFontTx/>
              <a:buChar char="•"/>
            </a:pPr>
            <a:r>
              <a:rPr lang="en-US">
                <a:latin typeface="Verdana" pitchFamily="34" charset="0"/>
              </a:rPr>
              <a:t>At </a:t>
            </a:r>
            <a:r>
              <a:rPr lang="en-US" b="1">
                <a:solidFill>
                  <a:srgbClr val="FF0000"/>
                </a:solidFill>
                <a:latin typeface="Verdana" pitchFamily="34" charset="0"/>
              </a:rPr>
              <a:t>Kent State</a:t>
            </a:r>
            <a:r>
              <a:rPr lang="en-US">
                <a:latin typeface="Verdana" pitchFamily="34" charset="0"/>
              </a:rPr>
              <a:t> </a:t>
            </a:r>
            <a:r>
              <a:rPr lang="en-US" b="1">
                <a:solidFill>
                  <a:srgbClr val="FF0000"/>
                </a:solidFill>
                <a:latin typeface="Verdana" pitchFamily="34" charset="0"/>
              </a:rPr>
              <a:t>University</a:t>
            </a:r>
            <a:r>
              <a:rPr lang="en-US">
                <a:latin typeface="Verdana" pitchFamily="34" charset="0"/>
              </a:rPr>
              <a:t> in Ohio, </a:t>
            </a:r>
            <a:r>
              <a:rPr lang="en-US">
                <a:solidFill>
                  <a:srgbClr val="0033CC"/>
                </a:solidFill>
                <a:latin typeface="Verdana" pitchFamily="34" charset="0"/>
              </a:rPr>
              <a:t>four students were shot by National Guardsmen in May of 1970.</a:t>
            </a:r>
          </a:p>
          <a:p>
            <a:pPr marL="225425" indent="-225425">
              <a:spcAft>
                <a:spcPct val="60000"/>
              </a:spcAft>
              <a:buSzPct val="80000"/>
              <a:buFontTx/>
              <a:buChar char="•"/>
            </a:pPr>
            <a:r>
              <a:rPr lang="en-US">
                <a:latin typeface="Verdana" pitchFamily="34" charset="0"/>
              </a:rPr>
              <a:t>A similar confrontation at Jackson State University in Mississippi left </a:t>
            </a:r>
            <a:r>
              <a:rPr lang="en-US">
                <a:solidFill>
                  <a:srgbClr val="0033CC"/>
                </a:solidFill>
                <a:latin typeface="Verdana" pitchFamily="34" charset="0"/>
              </a:rPr>
              <a:t>two students dead.</a:t>
            </a:r>
          </a:p>
          <a:p>
            <a:pPr marL="225425" indent="-225425">
              <a:spcAft>
                <a:spcPct val="60000"/>
              </a:spcAft>
              <a:buSzPct val="80000"/>
              <a:buFontTx/>
              <a:buChar char="•"/>
            </a:pPr>
            <a:r>
              <a:rPr lang="en-US">
                <a:latin typeface="Verdana" pitchFamily="34" charset="0"/>
              </a:rPr>
              <a:t>Counterprotests were held by those supporting Nixon and the war efforts.</a:t>
            </a:r>
          </a:p>
        </p:txBody>
      </p:sp>
      <p:sp>
        <p:nvSpPr>
          <p:cNvPr id="19459" name="Text Box 5"/>
          <p:cNvSpPr txBox="1">
            <a:spLocks noChangeArrowheads="1"/>
          </p:cNvSpPr>
          <p:nvPr/>
        </p:nvSpPr>
        <p:spPr bwMode="auto">
          <a:xfrm>
            <a:off x="304800" y="1066800"/>
            <a:ext cx="8534400" cy="427038"/>
          </a:xfrm>
          <a:prstGeom prst="rect">
            <a:avLst/>
          </a:prstGeom>
          <a:noFill/>
          <a:ln w="9525">
            <a:noFill/>
            <a:miter lim="800000"/>
            <a:headEnd/>
            <a:tailEnd/>
          </a:ln>
        </p:spPr>
        <p:txBody>
          <a:bodyPr>
            <a:spAutoFit/>
          </a:bodyPr>
          <a:lstStyle/>
          <a:p>
            <a:pPr algn="ctr">
              <a:spcBef>
                <a:spcPct val="50000"/>
              </a:spcBef>
            </a:pPr>
            <a:r>
              <a:rPr lang="en-US" b="1">
                <a:latin typeface="Verdana" pitchFamily="34" charset="0"/>
              </a:rPr>
              <a:t>At home, protests escalated. </a:t>
            </a:r>
          </a:p>
        </p:txBody>
      </p:sp>
      <p:pic>
        <p:nvPicPr>
          <p:cNvPr id="19461" name="Picture 5" descr="52778209_edit"/>
          <p:cNvPicPr>
            <a:picLocks noChangeAspect="1" noChangeArrowheads="1"/>
          </p:cNvPicPr>
          <p:nvPr/>
        </p:nvPicPr>
        <p:blipFill>
          <a:blip r:embed="rId3" cstate="print"/>
          <a:srcRect/>
          <a:stretch>
            <a:fillRect/>
          </a:stretch>
        </p:blipFill>
        <p:spPr bwMode="auto">
          <a:xfrm>
            <a:off x="381000" y="1981200"/>
            <a:ext cx="3962400" cy="2954338"/>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46513" y="274638"/>
            <a:ext cx="8298573" cy="622393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9"/>
          <p:cNvSpPr>
            <a:spLocks noChangeArrowheads="1"/>
          </p:cNvSpPr>
          <p:nvPr/>
        </p:nvSpPr>
        <p:spPr bwMode="auto">
          <a:xfrm>
            <a:off x="685800" y="1219200"/>
            <a:ext cx="7924800" cy="762000"/>
          </a:xfrm>
          <a:prstGeom prst="rect">
            <a:avLst/>
          </a:prstGeom>
          <a:noFill/>
          <a:ln w="9525">
            <a:noFill/>
            <a:miter lim="800000"/>
            <a:headEnd/>
            <a:tailEnd/>
          </a:ln>
        </p:spPr>
        <p:txBody>
          <a:bodyPr>
            <a:spAutoFit/>
          </a:bodyPr>
          <a:lstStyle/>
          <a:p>
            <a:r>
              <a:rPr lang="en-US" b="1">
                <a:latin typeface="Verdana" pitchFamily="34" charset="0"/>
              </a:rPr>
              <a:t>In 1971, Americans were stunned to learn about the </a:t>
            </a:r>
            <a:r>
              <a:rPr lang="en-US" b="1">
                <a:solidFill>
                  <a:srgbClr val="FF0000"/>
                </a:solidFill>
                <a:latin typeface="Verdana" pitchFamily="34" charset="0"/>
              </a:rPr>
              <a:t>My Lai</a:t>
            </a:r>
            <a:r>
              <a:rPr lang="en-US">
                <a:latin typeface="Verdana" pitchFamily="34" charset="0"/>
              </a:rPr>
              <a:t> </a:t>
            </a:r>
            <a:r>
              <a:rPr lang="en-US" b="1">
                <a:latin typeface="Verdana" pitchFamily="34" charset="0"/>
              </a:rPr>
              <a:t>massacre. </a:t>
            </a:r>
            <a:endParaRPr lang="en-US">
              <a:latin typeface="Verdana" pitchFamily="34" charset="0"/>
            </a:endParaRPr>
          </a:p>
        </p:txBody>
      </p:sp>
      <p:sp>
        <p:nvSpPr>
          <p:cNvPr id="21506" name="Text Box 5"/>
          <p:cNvSpPr txBox="1">
            <a:spLocks noChangeArrowheads="1"/>
          </p:cNvSpPr>
          <p:nvPr/>
        </p:nvSpPr>
        <p:spPr bwMode="auto">
          <a:xfrm>
            <a:off x="4876800" y="2590800"/>
            <a:ext cx="4038600" cy="1766888"/>
          </a:xfrm>
          <a:prstGeom prst="rect">
            <a:avLst/>
          </a:prstGeom>
          <a:noFill/>
          <a:ln w="9525">
            <a:noFill/>
            <a:miter lim="800000"/>
            <a:headEnd/>
            <a:tailEnd/>
          </a:ln>
        </p:spPr>
        <p:txBody>
          <a:bodyPr>
            <a:spAutoFit/>
          </a:bodyPr>
          <a:lstStyle/>
          <a:p>
            <a:pPr>
              <a:spcBef>
                <a:spcPct val="50000"/>
              </a:spcBef>
            </a:pPr>
            <a:r>
              <a:rPr lang="en-US">
                <a:latin typeface="Verdana" pitchFamily="34" charset="0"/>
              </a:rPr>
              <a:t>Four years earlier, U.S. soldiers searching for Vietcong in the village of My Lai had killed hundreds of unarmed civilians.</a:t>
            </a:r>
          </a:p>
        </p:txBody>
      </p:sp>
      <p:pic>
        <p:nvPicPr>
          <p:cNvPr id="21507" name="Picture 6" descr="ch29_images_hsus_se_p1003"/>
          <p:cNvPicPr>
            <a:picLocks noChangeAspect="1" noChangeArrowheads="1"/>
          </p:cNvPicPr>
          <p:nvPr/>
        </p:nvPicPr>
        <p:blipFill>
          <a:blip r:embed="rId3" cstate="print"/>
          <a:srcRect t="5058" b="10703"/>
          <a:stretch>
            <a:fillRect/>
          </a:stretch>
        </p:blipFill>
        <p:spPr bwMode="auto">
          <a:xfrm>
            <a:off x="730250" y="2057400"/>
            <a:ext cx="4060825" cy="426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564</Words>
  <Application>Microsoft Office PowerPoint</Application>
  <PresentationFormat>On-screen Show (4:3)</PresentationFormat>
  <Paragraphs>52</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Verdana</vt:lpstr>
      <vt:lpstr>Office Theme</vt:lpstr>
      <vt:lpstr>End and Impact of the Vietnam War 22-4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 Powers Act</vt:lpstr>
    </vt:vector>
  </TitlesOfParts>
  <Company>School District Of Palm Beach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and Impact of the Vietnam War</dc:title>
  <dc:creator>1089875</dc:creator>
  <cp:lastModifiedBy>Eckman, Matthew</cp:lastModifiedBy>
  <cp:revision>25</cp:revision>
  <dcterms:created xsi:type="dcterms:W3CDTF">2013-04-10T13:51:26Z</dcterms:created>
  <dcterms:modified xsi:type="dcterms:W3CDTF">2015-05-07T13:52:49Z</dcterms:modified>
</cp:coreProperties>
</file>